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59" r:id="rId3"/>
    <p:sldId id="284" r:id="rId4"/>
    <p:sldId id="290" r:id="rId5"/>
    <p:sldId id="291" r:id="rId6"/>
    <p:sldId id="293" r:id="rId7"/>
    <p:sldId id="294" r:id="rId8"/>
    <p:sldId id="295" r:id="rId9"/>
    <p:sldId id="300" r:id="rId10"/>
    <p:sldId id="296" r:id="rId11"/>
    <p:sldId id="297" r:id="rId12"/>
    <p:sldId id="301" r:id="rId13"/>
    <p:sldId id="299" r:id="rId14"/>
    <p:sldId id="303" r:id="rId15"/>
    <p:sldId id="304" r:id="rId16"/>
    <p:sldId id="285" r:id="rId17"/>
    <p:sldId id="306" r:id="rId18"/>
    <p:sldId id="307" r:id="rId19"/>
    <p:sldId id="308"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4" r:id="rId44"/>
    <p:sldId id="333" r:id="rId45"/>
    <p:sldId id="335" r:id="rId46"/>
    <p:sldId id="336" r:id="rId47"/>
    <p:sldId id="338" r:id="rId48"/>
    <p:sldId id="337"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6" r:id="rId66"/>
    <p:sldId id="288" r:id="rId67"/>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007" autoAdjust="0"/>
  </p:normalViewPr>
  <p:slideViewPr>
    <p:cSldViewPr snapToGrid="0">
      <p:cViewPr varScale="1">
        <p:scale>
          <a:sx n="91" d="100"/>
          <a:sy n="91" d="100"/>
        </p:scale>
        <p:origin x="119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www.mdpi.com/2076-3417/10/17/5898/htm#fig_body_display_applsci-10-05898-f007" TargetMode="External"/><Relationship Id="rId3" Type="http://schemas.openxmlformats.org/officeDocument/2006/relationships/hyperlink" Target="https://www.mdpi.com/2076-3417/10/17/5898/htm#B4-applsci-10-05898" TargetMode="External"/><Relationship Id="rId7" Type="http://schemas.openxmlformats.org/officeDocument/2006/relationships/hyperlink" Target="https://www.mdpi.com/2076-3417/10/17/5898/htm#B28-applsci-10-05898"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mdpi.com/2076-3417/10/17/5898/htm#B23-applsci-10-05898" TargetMode="External"/><Relationship Id="rId5" Type="http://schemas.openxmlformats.org/officeDocument/2006/relationships/hyperlink" Target="https://www.mdpi.com/2076-3417/10/17/5898/htm#B16-applsci-10-05898" TargetMode="External"/><Relationship Id="rId4" Type="http://schemas.openxmlformats.org/officeDocument/2006/relationships/hyperlink" Target="https://www.mdpi.com/2076-3417/10/17/5898/htm#B15-applsci-10-05898"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許多時候，在房子裝潢之前，客戶總有想要預先看到自己房子的真實樣貌之需求，而一般而言，在裝潢前能看到最真實的房間照片能透過</a:t>
            </a:r>
            <a:r>
              <a:rPr lang="en-US" altLang="zh-TW" sz="900" dirty="0" smtClean="0"/>
              <a:t>3D</a:t>
            </a:r>
            <a:r>
              <a:rPr lang="zh-TW" altLang="zh-TW" sz="900" dirty="0" smtClean="0"/>
              <a:t>擬真圖來幫助，且</a:t>
            </a:r>
            <a:r>
              <a:rPr lang="en-US" altLang="zh-TW" sz="900" dirty="0" smtClean="0"/>
              <a:t>3D</a:t>
            </a:r>
            <a:r>
              <a:rPr lang="zh-TW" altLang="zh-TW" sz="900" dirty="0" smtClean="0"/>
              <a:t>擬真圖須先將三維模型渲染過後才可完成，而渲染時需添加不同的參數，若想渲染出非常完美的</a:t>
            </a:r>
            <a:r>
              <a:rPr lang="en-US" altLang="zh-TW" sz="900" dirty="0" smtClean="0"/>
              <a:t>3D</a:t>
            </a:r>
            <a:r>
              <a:rPr lang="zh-TW" altLang="zh-TW" sz="900" dirty="0" smtClean="0"/>
              <a:t>擬真圖渲染的時間也需花費大量時間以及技術需求，且很可能一張就需要渲染數小時以上，或者參數調整不對或有失誤也會導致渲染時間過長或是渲染出來的效果不盡理想，若想看到真實照片卻只能透過</a:t>
            </a:r>
            <a:r>
              <a:rPr lang="en-US" altLang="zh-TW" sz="900" dirty="0" err="1" smtClean="0"/>
              <a:t>photoshop</a:t>
            </a:r>
            <a:r>
              <a:rPr lang="zh-TW" altLang="zh-TW" sz="900" dirty="0" smtClean="0"/>
              <a:t>等合成軟體來完成，需花費大量時間精力。</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此研究想透過</a:t>
            </a:r>
            <a:r>
              <a:rPr lang="en-US" altLang="zh-TW" sz="900" dirty="0" smtClean="0"/>
              <a:t>GAN</a:t>
            </a:r>
            <a:r>
              <a:rPr lang="zh-TW" altLang="en-US" sz="900" dirty="0" smtClean="0"/>
              <a:t>的變種</a:t>
            </a:r>
            <a:r>
              <a:rPr lang="en-US" altLang="zh-TW" sz="900" dirty="0" smtClean="0"/>
              <a:t>pix2pix(</a:t>
            </a:r>
            <a:r>
              <a:rPr lang="zh-TW" altLang="en-US" sz="900" dirty="0" smtClean="0"/>
              <a:t>圖像翻譯</a:t>
            </a:r>
            <a:r>
              <a:rPr lang="en-US" altLang="zh-TW" sz="900" dirty="0" smtClean="0"/>
              <a:t>)</a:t>
            </a:r>
            <a:r>
              <a:rPr lang="zh-TW" altLang="en-US" sz="900" dirty="0" smtClean="0"/>
              <a:t>將三維模型轉換為真實照片</a:t>
            </a:r>
            <a:r>
              <a:rPr lang="zh-TW" altLang="en-US"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是一種無監督式學習進行圖片對圖片的變換，而三維模型轉換為真實照片可以想像成將三維模型的風格轉換成真實照片的風格，雖然普通的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能解決圖片不清晰的問題。</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首先訓練前會進行語意分割，透過語意分割抓取家具的輪廓避免在訓練的過程丟失細節，而現在語意分割架構也有許多例如</a:t>
            </a:r>
            <a:r>
              <a:rPr lang="en-US" altLang="zh-TW" sz="900" dirty="0" smtClean="0"/>
              <a:t>FCN</a:t>
            </a:r>
            <a:r>
              <a:rPr lang="zh-TW" altLang="en-US" sz="900" dirty="0" smtClean="0"/>
              <a:t>、</a:t>
            </a:r>
            <a:r>
              <a:rPr lang="en-US" altLang="zh-TW" sz="900" dirty="0" smtClean="0"/>
              <a:t>U-Net</a:t>
            </a:r>
            <a:r>
              <a:rPr lang="zh-TW" altLang="en-US" sz="900" dirty="0" smtClean="0"/>
              <a:t>等都是有名的語意分割工具。</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接著在訓練時加入影像濾波層，影像濾波層是由許多影像濾波器所組成，他能夠將影像平滑化，避免雜訊出現，且透過增強內核的方式能達到增強細節的效果。</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室內設計的本質在於設計，</a:t>
            </a:r>
            <a:r>
              <a:rPr lang="zh-TW" altLang="zh-TW" sz="900" dirty="0" smtClean="0"/>
              <a:t>還沒居住的情況下，最能滿足客戶的設計因素就在於視覺也就是設計的風格，因此</a:t>
            </a:r>
            <a:r>
              <a:rPr lang="zh-TW" altLang="en-US" sz="900" dirty="0" smtClean="0"/>
              <a:t>透過</a:t>
            </a:r>
            <a:r>
              <a:rPr lang="en-US" altLang="zh-TW" sz="900" dirty="0" smtClean="0"/>
              <a:t>GAN</a:t>
            </a:r>
            <a:r>
              <a:rPr lang="zh-TW" altLang="en-US" sz="900" dirty="0" smtClean="0"/>
              <a:t>生成出特定風格的照片，再將生成後的照片丟進</a:t>
            </a:r>
            <a:r>
              <a:rPr lang="en-US" altLang="zh-TW" sz="900" dirty="0" err="1" smtClean="0">
                <a:latin typeface="微軟正黑體" panose="020B0604030504040204" pitchFamily="34" charset="-120"/>
                <a:ea typeface="微軟正黑體" panose="020B0604030504040204" pitchFamily="34" charset="-120"/>
              </a:rPr>
              <a:t>Jinsung</a:t>
            </a:r>
            <a:r>
              <a:rPr lang="en-US" altLang="zh-TW" sz="900" dirty="0" smtClean="0">
                <a:latin typeface="微軟正黑體" panose="020B0604030504040204" pitchFamily="34" charset="-120"/>
                <a:ea typeface="微軟正黑體" panose="020B0604030504040204" pitchFamily="34" charset="-120"/>
              </a:rPr>
              <a:t> Kim </a:t>
            </a:r>
            <a:r>
              <a:rPr lang="zh-TW" altLang="en-US" sz="900" dirty="0" smtClean="0">
                <a:latin typeface="微軟正黑體" panose="020B0604030504040204" pitchFamily="34" charset="-120"/>
                <a:ea typeface="微軟正黑體" panose="020B0604030504040204" pitchFamily="34" charset="-120"/>
              </a:rPr>
              <a:t>等人建立好的風格辨識模型進行辨識，</a:t>
            </a:r>
            <a:r>
              <a:rPr lang="zh-TW" altLang="zh-TW" sz="900" kern="1200" dirty="0" smtClean="0">
                <a:solidFill>
                  <a:schemeClr val="tx1"/>
                </a:solidFill>
                <a:effectLst/>
                <a:latin typeface="+mn-lt"/>
                <a:ea typeface="+mn-ea"/>
                <a:cs typeface="+mn-cs"/>
              </a:rPr>
              <a:t>若辨識出來的準確率能到達</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r>
              <a:rPr lang="zh-TW" altLang="en-US" sz="900" dirty="0" smtClean="0">
                <a:latin typeface="微軟正黑體" panose="020B0604030504040204" pitchFamily="34" charset="-120"/>
                <a:ea typeface="微軟正黑體" panose="020B0604030504040204" pitchFamily="34" charset="-120"/>
              </a:rPr>
              <a:t>。</a:t>
            </a:r>
            <a:endParaRPr lang="zh-TW"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a:t>
            </a:r>
            <a:r>
              <a:rPr lang="zh-TW" altLang="en-US" sz="900" dirty="0" smtClean="0"/>
              <a:t>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產生改變產生模糊的情況，因此此研究使用多尺度加權</a:t>
            </a:r>
            <a:r>
              <a:rPr lang="en-US" altLang="zh-TW" sz="900" dirty="0" smtClean="0"/>
              <a:t>Model</a:t>
            </a:r>
            <a:r>
              <a:rPr lang="zh-TW" altLang="en-US" sz="900" dirty="0" smtClean="0"/>
              <a:t>來加強特徵的提取，再用</a:t>
            </a:r>
            <a:r>
              <a:rPr lang="en-US" altLang="zh-TW" sz="900" dirty="0" smtClean="0"/>
              <a:t>GAN</a:t>
            </a:r>
            <a:r>
              <a:rPr lang="zh-TW" altLang="en-US" sz="900" dirty="0" smtClean="0"/>
              <a:t>利用他的鑑別器和生成器對抗的特點更有效的去除雨水，保留更逼真的圖片。</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000" dirty="0" smtClean="0"/>
              <a:t>生成器比較複雜，我提出來解釋</a:t>
            </a:r>
            <a:endParaRPr lang="en-US" altLang="zh-TW" sz="2000" dirty="0" smtClean="0"/>
          </a:p>
          <a:p>
            <a:r>
              <a:rPr lang="zh-TW" altLang="en-US" sz="2000" dirty="0" smtClean="0"/>
              <a:t>多尺度加權</a:t>
            </a:r>
            <a:r>
              <a:rPr lang="en-US" altLang="zh-TW" sz="2000" dirty="0" smtClean="0"/>
              <a:t>Module</a:t>
            </a:r>
            <a:r>
              <a:rPr lang="zh-TW" altLang="en-US" sz="2000" dirty="0" smtClean="0"/>
              <a:t>的使用</a:t>
            </a:r>
            <a:r>
              <a:rPr lang="en-US" altLang="zh-TW" sz="2000" dirty="0" smtClean="0"/>
              <a:t>:</a:t>
            </a:r>
          </a:p>
          <a:p>
            <a:pPr marL="457200" lvl="1" indent="0">
              <a:buNone/>
            </a:pPr>
            <a:r>
              <a:rPr lang="zh-TW" altLang="en-US" sz="1800" dirty="0" smtClean="0"/>
              <a:t>一般再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方法使用擴張卷積，他能夠不增加參數及不損失圖片分辨率來增加感受野，但擴張卷會有間隔，有間隔會產生網格偽影，為解決此問題而使用三路擴張卷積，三條路徑使用三個不同的擴張卷積，最後融合解決網格偽影的問題，然後三個擴張卷積分別使用</a:t>
            </a:r>
            <a:r>
              <a:rPr lang="en-US" altLang="zh-TW" sz="1800" dirty="0" smtClean="0"/>
              <a:t>1</a:t>
            </a:r>
            <a:r>
              <a:rPr lang="zh-TW" altLang="en-US" sz="1800" dirty="0" smtClean="0"/>
              <a:t>、</a:t>
            </a:r>
            <a:r>
              <a:rPr lang="en-US" altLang="zh-TW" sz="1800" dirty="0" smtClean="0"/>
              <a:t>2</a:t>
            </a:r>
            <a:r>
              <a:rPr lang="zh-TW" altLang="en-US" sz="1800" dirty="0" smtClean="0"/>
              <a:t>、</a:t>
            </a:r>
            <a:r>
              <a:rPr lang="en-US" altLang="zh-TW" sz="1800" dirty="0" smtClean="0"/>
              <a:t>3</a:t>
            </a:r>
            <a:r>
              <a:rPr lang="zh-TW" altLang="en-US" sz="1800" dirty="0" smtClean="0"/>
              <a:t>的擴張因子，達到多尺寸特徵的抓取，一方面解決了網格偽影問題，另一方面可以使最終的特徵圖包含不同尺度的訊息，使網絡能夠提取更豐富的雨線特徵</a:t>
            </a:r>
            <a:r>
              <a:rPr lang="en-US" altLang="zh-TW" sz="1800" dirty="0" smtClean="0"/>
              <a:t>(</a:t>
            </a:r>
            <a:r>
              <a:rPr lang="zh-TW" altLang="en-US" sz="1800" dirty="0" smtClean="0"/>
              <a:t>最後感受野為</a:t>
            </a:r>
            <a:r>
              <a:rPr lang="en-US" altLang="zh-TW" sz="1800" dirty="0" smtClean="0"/>
              <a:t>70</a:t>
            </a:r>
            <a:r>
              <a:rPr lang="zh-TW" altLang="en-US" sz="1800" dirty="0" smtClean="0"/>
              <a:t>*</a:t>
            </a:r>
            <a:r>
              <a:rPr lang="en-US" altLang="zh-TW" sz="1800" dirty="0" smtClean="0"/>
              <a:t>70)</a:t>
            </a:r>
            <a:r>
              <a:rPr lang="zh-TW" altLang="en-US" sz="1800" dirty="0" smtClean="0"/>
              <a:t>。</a:t>
            </a:r>
            <a:endParaRPr lang="en-US" altLang="zh-TW" sz="1800" dirty="0" smtClean="0"/>
          </a:p>
          <a:p>
            <a:r>
              <a:rPr lang="zh-TW" altLang="en-US" sz="2000" dirty="0" smtClean="0"/>
              <a:t>空間注意力</a:t>
            </a:r>
            <a:r>
              <a:rPr lang="en-US" altLang="zh-TW" sz="2000" dirty="0" smtClean="0"/>
              <a:t>Module:</a:t>
            </a:r>
          </a:p>
          <a:p>
            <a:pPr marL="457200" lvl="1" indent="0">
              <a:buNone/>
            </a:pPr>
            <a:r>
              <a:rPr lang="zh-TW" altLang="en-US" sz="1800" dirty="0" smtClean="0"/>
              <a:t>利用</a:t>
            </a:r>
            <a:r>
              <a:rPr lang="en-US" altLang="zh-TW" sz="1800" dirty="0" smtClean="0"/>
              <a:t>RNN</a:t>
            </a:r>
            <a:r>
              <a:rPr lang="zh-TW" altLang="en-US" sz="1800" dirty="0" smtClean="0"/>
              <a:t>的提取上下文的特徵，忽略不相關的資訊，更準確抓到雨條痕的位置</a:t>
            </a:r>
            <a:endParaRPr lang="en-US" altLang="zh-TW" sz="1800" dirty="0" smtClean="0"/>
          </a:p>
          <a:p>
            <a:r>
              <a:rPr lang="zh-TW" altLang="en-US" sz="2000" dirty="0" smtClean="0"/>
              <a:t>上下文自動編碼</a:t>
            </a:r>
            <a:r>
              <a:rPr lang="en-US" altLang="zh-TW" sz="2000" dirty="0" smtClean="0"/>
              <a:t>:</a:t>
            </a:r>
          </a:p>
          <a:p>
            <a:pPr marL="457200" lvl="1" indent="0">
              <a:buNone/>
            </a:pPr>
            <a:r>
              <a:rPr lang="zh-TW" altLang="en-US" sz="1800" dirty="0" smtClean="0"/>
              <a:t>由前兩個方式，先抓取不同雨的特徵，在準確抓取雨的位置，能正確的抓取位置去除雨水，生成沒有雨水的照片。</a:t>
            </a:r>
            <a:endParaRPr lang="en-US" altLang="zh-TW"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a</a:t>
            </a:r>
            <a:r>
              <a:rPr lang="zh-TW" altLang="en-US" sz="900" b="0" i="0" kern="1200" dirty="0" smtClean="0">
                <a:solidFill>
                  <a:schemeClr val="tx1"/>
                </a:solidFill>
                <a:effectLst/>
                <a:latin typeface="+mn-lt"/>
                <a:ea typeface="+mn-ea"/>
                <a:cs typeface="+mn-cs"/>
              </a:rPr>
              <a:t>）三個雨條紋密度水平圖像。</a:t>
            </a:r>
            <a:r>
              <a:rPr lang="en-US" altLang="zh-TW" sz="900" b="0" i="0" kern="1200" dirty="0" smtClean="0">
                <a:solidFill>
                  <a:schemeClr val="tx1"/>
                </a:solidFill>
                <a:effectLst/>
                <a:latin typeface="+mn-lt"/>
                <a:ea typeface="+mn-ea"/>
                <a:cs typeface="+mn-cs"/>
              </a:rPr>
              <a:t>(b) </a:t>
            </a:r>
            <a:r>
              <a:rPr lang="zh-TW" altLang="en-US" sz="900" b="0" i="0" kern="1200" dirty="0" smtClean="0">
                <a:solidFill>
                  <a:schemeClr val="tx1"/>
                </a:solidFill>
                <a:effectLst/>
                <a:latin typeface="+mn-lt"/>
                <a:ea typeface="+mn-ea"/>
                <a:cs typeface="+mn-cs"/>
              </a:rPr>
              <a:t>對應於上圖的除雨結果。</a:t>
            </a:r>
            <a:endParaRPr lang="en-US" altLang="zh-TW" sz="900" b="0" i="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可以發現只訓練中等密度卻可以將不同密度的雨痕都去除</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與其他研究進行比較</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TW" altLang="en-US" sz="900" dirty="0" smtClean="0"/>
              <a:t>早期深度學習可以除霧，利用</a:t>
            </a:r>
            <a:r>
              <a:rPr lang="en-US" altLang="zh-TW" sz="900" dirty="0" smtClean="0"/>
              <a:t>DRL</a:t>
            </a:r>
            <a:r>
              <a:rPr lang="zh-TW" altLang="en-US" sz="900" dirty="0" smtClean="0"/>
              <a:t>將模糊圖片轉成無霧圖片，</a:t>
            </a:r>
            <a:r>
              <a:rPr lang="en-US" altLang="zh-TW" sz="900" dirty="0" smtClean="0"/>
              <a:t>DRL</a:t>
            </a:r>
            <a:r>
              <a:rPr lang="zh-TW" altLang="en-US" sz="900" dirty="0" smtClean="0"/>
              <a:t>使用</a:t>
            </a:r>
            <a:r>
              <a:rPr lang="en-US" altLang="zh-TW" sz="900" dirty="0" smtClean="0"/>
              <a:t>13</a:t>
            </a:r>
            <a:r>
              <a:rPr lang="zh-TW" altLang="en-US" sz="900" dirty="0" smtClean="0"/>
              <a:t>層</a:t>
            </a:r>
            <a:r>
              <a:rPr lang="en-US" altLang="zh-TW" sz="900" dirty="0" err="1" smtClean="0"/>
              <a:t>ResNet</a:t>
            </a:r>
            <a:r>
              <a:rPr lang="zh-TW" altLang="en-US" sz="900" dirty="0" smtClean="0"/>
              <a:t>來學習。</a:t>
            </a:r>
            <a:endParaRPr lang="en-US" altLang="zh-TW" sz="900" dirty="0" smtClean="0"/>
          </a:p>
          <a:p>
            <a:pPr marL="0" indent="0">
              <a:buNone/>
            </a:pPr>
            <a:r>
              <a:rPr lang="zh-TW" altLang="en-US" sz="900" dirty="0" smtClean="0"/>
              <a:t>隨著</a:t>
            </a:r>
            <a:r>
              <a:rPr lang="en-US" altLang="zh-TW" sz="900" dirty="0" smtClean="0"/>
              <a:t>GAN</a:t>
            </a:r>
            <a:r>
              <a:rPr lang="zh-TW" altLang="en-US" sz="900" dirty="0" smtClean="0"/>
              <a:t>風格轉換的發展，我們可以把除霧的工作想像成把一個有霧風格的圖片轉換成一個無霧風格的圖片</a:t>
            </a:r>
            <a:endParaRPr lang="en-US" altLang="zh-TW" sz="900" dirty="0" smtClean="0"/>
          </a:p>
          <a:p>
            <a:pPr marL="0" indent="0">
              <a:buNone/>
            </a:pPr>
            <a:r>
              <a:rPr lang="zh-TW" altLang="en-US" sz="900" dirty="0" smtClean="0"/>
              <a:t>但除霧效果是不能用風格轉換直接去訓練的，因為每張圖片霧的濃度會隨著照片內容的遠近而有所不同，可能我拍近的地方這邊霧比較少，遠的霧會更濃，導致霧的濃度在圖片分布不均</a:t>
            </a:r>
            <a:endParaRPr lang="en-US" altLang="zh-TW" sz="900" dirty="0" smtClean="0"/>
          </a:p>
          <a:p>
            <a:pPr marL="0" indent="0">
              <a:buNone/>
            </a:pPr>
            <a:r>
              <a:rPr lang="zh-TW" altLang="en-US" sz="900" dirty="0" smtClean="0"/>
              <a:t>因此此研究在網路中再使用</a:t>
            </a:r>
            <a:r>
              <a:rPr lang="en-US" altLang="zh-TW" sz="900" dirty="0" smtClean="0"/>
              <a:t>GAN</a:t>
            </a:r>
            <a:r>
              <a:rPr lang="zh-TW" altLang="en-US" sz="900" dirty="0" smtClean="0"/>
              <a:t>變種</a:t>
            </a:r>
            <a:r>
              <a:rPr lang="en-US" altLang="zh-TW" sz="900" dirty="0" smtClean="0"/>
              <a:t>pix2pix</a:t>
            </a:r>
            <a:r>
              <a:rPr lang="zh-TW" altLang="en-US" sz="900" dirty="0" smtClean="0"/>
              <a:t>再加入引導濾波器，以最大限度地保留模糊圖像的邊緣和細節。這樣，過濾器能夠有效的去訓練出每一個抓出來的特徵，抑制去霧過程產生的圖片模糊的副作用。</a:t>
            </a:r>
            <a:endParaRPr lang="en-US" altLang="zh-TW" sz="900" dirty="0" smtClean="0"/>
          </a:p>
          <a:p>
            <a:pPr marL="0" indent="0">
              <a:buNone/>
            </a:pPr>
            <a:endParaRPr lang="en-US" altLang="zh-TW" sz="900" dirty="0" smtClean="0"/>
          </a:p>
          <a:p>
            <a:pPr marL="0" indent="0">
              <a:buNone/>
            </a:pPr>
            <a:endParaRPr lang="zh-TW" altLang="en-US" sz="900" dirty="0" smtClean="0"/>
          </a:p>
          <a:p>
            <a:pPr marL="0" indent="0">
              <a:buNone/>
            </a:pPr>
            <a:endParaRPr lang="en-US" altLang="zh-TW" sz="900" dirty="0" smtClean="0"/>
          </a:p>
          <a:p>
            <a:pPr marL="0" indent="0">
              <a:buNone/>
            </a:pP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為在霧霾的圖片中，整個圖片的輪廓會因為霧的分布不均而受到影響，因此此研究加入了引導濾波層來獲取模糊圖像的輪廓，也是語意分割的一種，將輪廓萃取出來再拼到彩色圖像去進行訓練，防止訓練時模糊影像沒被獲取到。</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平滑內核越大能捕捉更多細節特徵，解決被霧影響的問題，正則化參數防止過擬合</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1</a:t>
            </a:r>
            <a:r>
              <a:rPr lang="zh-TW" altLang="en-US" sz="900" b="0" i="0" kern="1200" dirty="0" smtClean="0">
                <a:solidFill>
                  <a:schemeClr val="tx1"/>
                </a:solidFill>
                <a:effectLst/>
                <a:latin typeface="+mn-lt"/>
                <a:ea typeface="+mn-ea"/>
                <a:cs typeface="+mn-cs"/>
              </a:rPr>
              <a:t>）我們的方法有效地去除了真實霧霾圖像的霧霾，即使在合成數據集的訓練期間，也證明了該方法的魯棒性；</a:t>
            </a:r>
            <a:r>
              <a:rPr lang="en-US" altLang="zh-TW" sz="900" b="0" i="0" kern="1200" dirty="0" smtClean="0">
                <a:solidFill>
                  <a:schemeClr val="tx1"/>
                </a:solidFill>
                <a:effectLst/>
                <a:latin typeface="+mn-lt"/>
                <a:ea typeface="+mn-ea"/>
                <a:cs typeface="+mn-cs"/>
              </a:rPr>
              <a:t>(2) DCP[ </a:t>
            </a:r>
            <a:r>
              <a:rPr lang="en-US" altLang="zh-TW" sz="900" b="1" i="0" u="none" strike="noStrike" kern="1200" dirty="0" smtClean="0">
                <a:solidFill>
                  <a:schemeClr val="tx1"/>
                </a:solidFill>
                <a:effectLst/>
                <a:latin typeface="+mn-lt"/>
                <a:ea typeface="+mn-ea"/>
                <a:cs typeface="+mn-cs"/>
                <a:hlinkClick r:id="rId3"/>
              </a:rPr>
              <a:t>4</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導致天空區域的顏色失真，但我們的方法沒有這個問題，而是消除了</a:t>
            </a:r>
            <a:r>
              <a:rPr lang="en-US" altLang="zh-TW" sz="900" b="0" i="0" kern="1200" dirty="0" smtClean="0">
                <a:solidFill>
                  <a:schemeClr val="tx1"/>
                </a:solidFill>
                <a:effectLst/>
                <a:latin typeface="+mn-lt"/>
                <a:ea typeface="+mn-ea"/>
                <a:cs typeface="+mn-cs"/>
              </a:rPr>
              <a:t>DCP[ </a:t>
            </a:r>
            <a:r>
              <a:rPr lang="en-US" altLang="zh-TW" sz="900" b="1" i="0" u="none" strike="noStrike" kern="1200" dirty="0" smtClean="0">
                <a:solidFill>
                  <a:schemeClr val="tx1"/>
                </a:solidFill>
                <a:effectLst/>
                <a:latin typeface="+mn-lt"/>
                <a:ea typeface="+mn-ea"/>
                <a:cs typeface="+mn-cs"/>
                <a:hlinkClick r:id="rId3"/>
              </a:rPr>
              <a:t>4</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a:t>
            </a:r>
            <a:r>
              <a:rPr lang="zh-TW" altLang="en-US" sz="900" b="0" i="0" kern="1200" dirty="0" smtClean="0">
                <a:solidFill>
                  <a:schemeClr val="tx1"/>
                </a:solidFill>
                <a:effectLst/>
                <a:latin typeface="+mn-lt"/>
                <a:ea typeface="+mn-ea"/>
                <a:cs typeface="+mn-cs"/>
              </a:rPr>
              <a:t>帶來的負面影響；</a:t>
            </a:r>
            <a:r>
              <a:rPr lang="en-US" altLang="zh-TW" sz="900" b="0" i="0" kern="1200" dirty="0" smtClean="0">
                <a:solidFill>
                  <a:schemeClr val="tx1"/>
                </a:solidFill>
                <a:effectLst/>
                <a:latin typeface="+mn-lt"/>
                <a:ea typeface="+mn-ea"/>
                <a:cs typeface="+mn-cs"/>
              </a:rPr>
              <a:t>(3) </a:t>
            </a:r>
            <a:r>
              <a:rPr lang="en-US" altLang="zh-TW" sz="900" b="0" i="0" kern="1200" dirty="0" err="1" smtClean="0">
                <a:solidFill>
                  <a:schemeClr val="tx1"/>
                </a:solidFill>
                <a:effectLst/>
                <a:latin typeface="+mn-lt"/>
                <a:ea typeface="+mn-ea"/>
                <a:cs typeface="+mn-cs"/>
              </a:rPr>
              <a:t>DehazeNet</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4"/>
              </a:rPr>
              <a:t>15</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AOD-Net [ </a:t>
            </a:r>
            <a:r>
              <a:rPr lang="en-US" altLang="zh-TW" sz="900" b="1" i="0" u="none" strike="noStrike" kern="1200" dirty="0" smtClean="0">
                <a:solidFill>
                  <a:schemeClr val="tx1"/>
                </a:solidFill>
                <a:effectLst/>
                <a:latin typeface="+mn-lt"/>
                <a:ea typeface="+mn-ea"/>
                <a:cs typeface="+mn-cs"/>
                <a:hlinkClick r:id="rId5"/>
              </a:rPr>
              <a:t>16</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是較差的去霧方法，而 </a:t>
            </a:r>
            <a:r>
              <a:rPr lang="en-US" altLang="zh-TW" sz="900" b="0" i="0" kern="1200" dirty="0" smtClean="0">
                <a:solidFill>
                  <a:schemeClr val="tx1"/>
                </a:solidFill>
                <a:effectLst/>
                <a:latin typeface="+mn-lt"/>
                <a:ea typeface="+mn-ea"/>
                <a:cs typeface="+mn-cs"/>
              </a:rPr>
              <a:t>DCPDN [ </a:t>
            </a:r>
            <a:r>
              <a:rPr lang="en-US" altLang="zh-TW" sz="900" b="1" i="0" u="none" strike="noStrike" kern="1200" dirty="0" smtClean="0">
                <a:solidFill>
                  <a:schemeClr val="tx1"/>
                </a:solidFill>
                <a:effectLst/>
                <a:latin typeface="+mn-lt"/>
                <a:ea typeface="+mn-ea"/>
                <a:cs typeface="+mn-cs"/>
                <a:hlinkClick r:id="rId6"/>
              </a:rPr>
              <a:t>23</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 </a:t>
            </a:r>
            <a:r>
              <a:rPr lang="en-US" altLang="zh-TW" sz="900" b="0" i="0" kern="1200" dirty="0" err="1" smtClean="0">
                <a:solidFill>
                  <a:schemeClr val="tx1"/>
                </a:solidFill>
                <a:effectLst/>
                <a:latin typeface="+mn-lt"/>
                <a:ea typeface="+mn-ea"/>
                <a:cs typeface="+mn-cs"/>
              </a:rPr>
              <a:t>cGAN</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7"/>
              </a:rPr>
              <a:t>28</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無法有效消除濃霧圖像中的霧霾。我們提出的方法展示了更好的視覺效果</a:t>
            </a:r>
            <a:endParaRPr lang="en-US" altLang="zh-TW" sz="9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9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i="0" kern="1200" dirty="0" smtClean="0">
                <a:solidFill>
                  <a:schemeClr val="tx1"/>
                </a:solidFill>
                <a:effectLst/>
                <a:latin typeface="+mn-lt"/>
                <a:ea typeface="+mn-ea"/>
                <a:cs typeface="+mn-cs"/>
              </a:rPr>
              <a:t>DCP </a:t>
            </a:r>
            <a:r>
              <a:rPr lang="zh-TW" altLang="en-US" sz="900" b="0" i="0" kern="1200" dirty="0" smtClean="0">
                <a:solidFill>
                  <a:schemeClr val="tx1"/>
                </a:solidFill>
                <a:effectLst/>
                <a:latin typeface="+mn-lt"/>
                <a:ea typeface="+mn-ea"/>
                <a:cs typeface="+mn-cs"/>
              </a:rPr>
              <a:t>無法正確處理朦朧圖像中的天空區域，因此在去霧過程中很可能會產生偽影，</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1</a:t>
            </a: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2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4 </a:t>
            </a:r>
            <a:r>
              <a:rPr lang="zh-TW" altLang="en-US" sz="900" b="0" i="0" kern="1200" dirty="0" smtClean="0">
                <a:solidFill>
                  <a:schemeClr val="tx1"/>
                </a:solidFill>
                <a:effectLst/>
                <a:latin typeface="+mn-lt"/>
                <a:ea typeface="+mn-ea"/>
                <a:cs typeface="+mn-cs"/>
              </a:rPr>
              <a:t>幅圖像</a:t>
            </a:r>
            <a:r>
              <a:rPr lang="zh-TW" altLang="en-US" sz="900" b="1" i="0" u="none" strike="noStrike" kern="1200" dirty="0" smtClean="0">
                <a:solidFill>
                  <a:schemeClr val="tx1"/>
                </a:solidFill>
                <a:effectLst/>
                <a:latin typeface="+mn-lt"/>
                <a:ea typeface="+mn-ea"/>
                <a:cs typeface="+mn-cs"/>
                <a:hlinkClick r:id="rId8"/>
              </a:rPr>
              <a:t>所示</a:t>
            </a:r>
            <a:r>
              <a:rPr lang="zh-TW" altLang="en-US" sz="900" b="0" i="0" kern="1200" dirty="0" smtClean="0">
                <a:solidFill>
                  <a:schemeClr val="tx1"/>
                </a:solidFill>
                <a:effectLst/>
                <a:latin typeface="+mn-lt"/>
                <a:ea typeface="+mn-ea"/>
                <a:cs typeface="+mn-cs"/>
              </a:rPr>
              <a:t>。此外，在</a:t>
            </a:r>
            <a:r>
              <a:rPr lang="zh-TW" altLang="en-US" sz="900" b="1" i="0" u="none" strike="noStrike" kern="1200" dirty="0" smtClean="0">
                <a:solidFill>
                  <a:schemeClr val="tx1"/>
                </a:solidFill>
                <a:effectLst/>
                <a:latin typeface="+mn-lt"/>
                <a:ea typeface="+mn-ea"/>
                <a:cs typeface="+mn-cs"/>
                <a:hlinkClick r:id="rId8"/>
              </a:rPr>
              <a:t>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7 </a:t>
            </a:r>
            <a:r>
              <a:rPr lang="zh-TW" altLang="en-US" sz="900" b="0" i="0" kern="1200" dirty="0" smtClean="0">
                <a:solidFill>
                  <a:schemeClr val="tx1"/>
                </a:solidFill>
                <a:effectLst/>
                <a:latin typeface="+mn-lt"/>
                <a:ea typeface="+mn-ea"/>
                <a:cs typeface="+mn-cs"/>
              </a:rPr>
              <a:t>幅圖像中，地面周圍存在大量偽影。</a:t>
            </a:r>
            <a:r>
              <a:rPr lang="en-US" altLang="zh-TW" sz="900" b="0" i="0" kern="1200" dirty="0" err="1" smtClean="0">
                <a:solidFill>
                  <a:schemeClr val="tx1"/>
                </a:solidFill>
                <a:effectLst/>
                <a:latin typeface="+mn-lt"/>
                <a:ea typeface="+mn-ea"/>
                <a:cs typeface="+mn-cs"/>
              </a:rPr>
              <a:t>DehazeNet</a:t>
            </a:r>
            <a:r>
              <a:rPr lang="en-US" altLang="zh-TW" sz="900" b="0" i="0" kern="1200" dirty="0" smtClean="0">
                <a:solidFill>
                  <a:schemeClr val="tx1"/>
                </a:solidFill>
                <a:effectLst/>
                <a:latin typeface="+mn-lt"/>
                <a:ea typeface="+mn-ea"/>
                <a:cs typeface="+mn-cs"/>
              </a:rPr>
              <a:t> [ </a:t>
            </a:r>
            <a:r>
              <a:rPr lang="en-US" altLang="zh-TW" sz="900" b="1" i="0" u="none" strike="noStrike" kern="1200" dirty="0" smtClean="0">
                <a:solidFill>
                  <a:schemeClr val="tx1"/>
                </a:solidFill>
                <a:effectLst/>
                <a:latin typeface="+mn-lt"/>
                <a:ea typeface="+mn-ea"/>
                <a:cs typeface="+mn-cs"/>
                <a:hlinkClick r:id="rId4"/>
              </a:rPr>
              <a:t>15</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模糊了某些圖像中的背景，例如</a:t>
            </a:r>
            <a:r>
              <a:rPr lang="zh-TW" altLang="en-US" sz="900" b="1" i="0" u="none" strike="noStrike" kern="1200" dirty="0" smtClean="0">
                <a:solidFill>
                  <a:schemeClr val="tx1"/>
                </a:solidFill>
                <a:effectLst/>
                <a:latin typeface="+mn-lt"/>
                <a:ea typeface="+mn-ea"/>
                <a:cs typeface="+mn-cs"/>
                <a:hlinkClick r:id="rId8"/>
              </a:rPr>
              <a:t>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中的第 </a:t>
            </a:r>
            <a:r>
              <a:rPr lang="en-US" altLang="zh-TW" sz="900" b="0" i="0" kern="1200" dirty="0" smtClean="0">
                <a:solidFill>
                  <a:schemeClr val="tx1"/>
                </a:solidFill>
                <a:effectLst/>
                <a:latin typeface="+mn-lt"/>
                <a:ea typeface="+mn-ea"/>
                <a:cs typeface="+mn-cs"/>
              </a:rPr>
              <a:t>3</a:t>
            </a:r>
            <a:r>
              <a:rPr lang="zh-TW" altLang="en-US" sz="900" b="0" i="0" kern="1200" dirty="0" smtClean="0">
                <a:solidFill>
                  <a:schemeClr val="tx1"/>
                </a:solidFill>
                <a:effectLst/>
                <a:latin typeface="+mn-lt"/>
                <a:ea typeface="+mn-ea"/>
                <a:cs typeface="+mn-cs"/>
              </a:rPr>
              <a:t>、</a:t>
            </a:r>
            <a:r>
              <a:rPr lang="en-US" altLang="zh-TW" sz="900" b="0" i="0" kern="1200" dirty="0" smtClean="0">
                <a:solidFill>
                  <a:schemeClr val="tx1"/>
                </a:solidFill>
                <a:effectLst/>
                <a:latin typeface="+mn-lt"/>
                <a:ea typeface="+mn-ea"/>
                <a:cs typeface="+mn-cs"/>
              </a:rPr>
              <a:t>4 </a:t>
            </a:r>
            <a:r>
              <a:rPr lang="zh-TW" altLang="en-US" sz="900" b="0" i="0" kern="1200" dirty="0" smtClean="0">
                <a:solidFill>
                  <a:schemeClr val="tx1"/>
                </a:solidFill>
                <a:effectLst/>
                <a:latin typeface="+mn-lt"/>
                <a:ea typeface="+mn-ea"/>
                <a:cs typeface="+mn-cs"/>
              </a:rPr>
              <a:t>和 </a:t>
            </a:r>
            <a:r>
              <a:rPr lang="en-US" altLang="zh-TW" sz="900" b="0" i="0" kern="1200" dirty="0" smtClean="0">
                <a:solidFill>
                  <a:schemeClr val="tx1"/>
                </a:solidFill>
                <a:effectLst/>
                <a:latin typeface="+mn-lt"/>
                <a:ea typeface="+mn-ea"/>
                <a:cs typeface="+mn-cs"/>
              </a:rPr>
              <a:t>6 </a:t>
            </a:r>
            <a:r>
              <a:rPr lang="zh-TW" altLang="en-US" sz="900" b="0" i="0" kern="1200" dirty="0" smtClean="0">
                <a:solidFill>
                  <a:schemeClr val="tx1"/>
                </a:solidFill>
                <a:effectLst/>
                <a:latin typeface="+mn-lt"/>
                <a:ea typeface="+mn-ea"/>
                <a:cs typeface="+mn-cs"/>
              </a:rPr>
              <a:t>幅圖像。</a:t>
            </a:r>
            <a:r>
              <a:rPr lang="en-US" altLang="zh-TW" sz="900" b="0" i="0" kern="1200" dirty="0" smtClean="0">
                <a:solidFill>
                  <a:schemeClr val="tx1"/>
                </a:solidFill>
                <a:effectLst/>
                <a:latin typeface="+mn-lt"/>
                <a:ea typeface="+mn-ea"/>
                <a:cs typeface="+mn-cs"/>
              </a:rPr>
              <a:t>AOD-Net [ </a:t>
            </a:r>
            <a:r>
              <a:rPr lang="en-US" altLang="zh-TW" sz="900" b="1" i="0" u="none" strike="noStrike" kern="1200" dirty="0" smtClean="0">
                <a:solidFill>
                  <a:schemeClr val="tx1"/>
                </a:solidFill>
                <a:effectLst/>
                <a:latin typeface="+mn-lt"/>
                <a:ea typeface="+mn-ea"/>
                <a:cs typeface="+mn-cs"/>
                <a:hlinkClick r:id="rId5"/>
              </a:rPr>
              <a:t>16</a:t>
            </a:r>
            <a:r>
              <a:rPr lang="zh-TW" altLang="en-US" sz="900" b="0" i="0" kern="1200" dirty="0" smtClean="0">
                <a:solidFill>
                  <a:schemeClr val="tx1"/>
                </a:solidFill>
                <a:effectLst/>
                <a:latin typeface="+mn-lt"/>
                <a:ea typeface="+mn-ea"/>
                <a:cs typeface="+mn-cs"/>
              </a:rPr>
              <a:t> </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在合成數據集上表現良好，創建低亮度圖像，導致這些圖像的前景淡化，</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的第 </a:t>
            </a:r>
            <a:r>
              <a:rPr lang="en-US" altLang="zh-TW" sz="900" b="0" i="0" kern="1200" dirty="0" smtClean="0">
                <a:solidFill>
                  <a:schemeClr val="tx1"/>
                </a:solidFill>
                <a:effectLst/>
                <a:latin typeface="+mn-lt"/>
                <a:ea typeface="+mn-ea"/>
                <a:cs typeface="+mn-cs"/>
              </a:rPr>
              <a:t>7 </a:t>
            </a:r>
            <a:r>
              <a:rPr lang="zh-TW" altLang="en-US" sz="900" b="0" i="0" kern="1200" dirty="0" smtClean="0">
                <a:solidFill>
                  <a:schemeClr val="tx1"/>
                </a:solidFill>
                <a:effectLst/>
                <a:latin typeface="+mn-lt"/>
                <a:ea typeface="+mn-ea"/>
                <a:cs typeface="+mn-cs"/>
              </a:rPr>
              <a:t>和第 </a:t>
            </a:r>
            <a:r>
              <a:rPr lang="en-US" altLang="zh-TW" sz="900" b="0" i="0" kern="1200" dirty="0" smtClean="0">
                <a:solidFill>
                  <a:schemeClr val="tx1"/>
                </a:solidFill>
                <a:effectLst/>
                <a:latin typeface="+mn-lt"/>
                <a:ea typeface="+mn-ea"/>
                <a:cs typeface="+mn-cs"/>
              </a:rPr>
              <a:t>8 </a:t>
            </a:r>
            <a:r>
              <a:rPr lang="zh-TW" altLang="en-US" sz="900" b="0" i="0" kern="1200" dirty="0" smtClean="0">
                <a:solidFill>
                  <a:schemeClr val="tx1"/>
                </a:solidFill>
                <a:effectLst/>
                <a:latin typeface="+mn-lt"/>
                <a:ea typeface="+mn-ea"/>
                <a:cs typeface="+mn-cs"/>
              </a:rPr>
              <a:t>幅圖像</a:t>
            </a:r>
            <a:r>
              <a:rPr lang="zh-TW" altLang="en-US" sz="900" b="1" i="0" u="none" strike="noStrike" kern="1200" dirty="0" smtClean="0">
                <a:solidFill>
                  <a:schemeClr val="tx1"/>
                </a:solidFill>
                <a:effectLst/>
                <a:latin typeface="+mn-lt"/>
                <a:ea typeface="+mn-ea"/>
                <a:cs typeface="+mn-cs"/>
                <a:hlinkClick r:id="rId8"/>
              </a:rPr>
              <a:t>所示</a:t>
            </a:r>
            <a:r>
              <a:rPr lang="en-US" altLang="zh-TW" sz="900" b="0" i="0" kern="1200" dirty="0" smtClean="0">
                <a:solidFill>
                  <a:schemeClr val="tx1"/>
                </a:solidFill>
                <a:effectLst/>
                <a:latin typeface="+mn-lt"/>
                <a:ea typeface="+mn-ea"/>
                <a:cs typeface="+mn-cs"/>
              </a:rPr>
              <a:t>. </a:t>
            </a:r>
            <a:r>
              <a:rPr lang="en-US" altLang="zh-TW" sz="900" b="0" i="0" kern="1200" dirty="0" err="1" smtClean="0">
                <a:solidFill>
                  <a:schemeClr val="tx1"/>
                </a:solidFill>
                <a:effectLst/>
                <a:latin typeface="+mn-lt"/>
                <a:ea typeface="+mn-ea"/>
                <a:cs typeface="+mn-cs"/>
              </a:rPr>
              <a:t>cGAN</a:t>
            </a:r>
            <a:r>
              <a:rPr lang="en-US" altLang="zh-TW" sz="900" b="0" i="0" kern="1200" dirty="0" smtClean="0">
                <a:solidFill>
                  <a:schemeClr val="tx1"/>
                </a:solidFill>
                <a:effectLst/>
                <a:latin typeface="+mn-lt"/>
                <a:ea typeface="+mn-ea"/>
                <a:cs typeface="+mn-cs"/>
              </a:rPr>
              <a:t> </a:t>
            </a:r>
            <a:r>
              <a:rPr lang="zh-TW" altLang="en-US" sz="900" b="0" i="0" kern="1200" dirty="0" smtClean="0">
                <a:solidFill>
                  <a:schemeClr val="tx1"/>
                </a:solidFill>
                <a:effectLst/>
                <a:latin typeface="+mn-lt"/>
                <a:ea typeface="+mn-ea"/>
                <a:cs typeface="+mn-cs"/>
              </a:rPr>
              <a:t>和我們的方法恢復的圖像顏色比其他方法更明顯，</a:t>
            </a:r>
            <a:r>
              <a:rPr lang="zh-TW" altLang="en-US" sz="900" b="1" i="0" u="none" strike="noStrike" kern="1200" dirty="0" smtClean="0">
                <a:solidFill>
                  <a:schemeClr val="tx1"/>
                </a:solidFill>
                <a:effectLst/>
                <a:latin typeface="+mn-lt"/>
                <a:ea typeface="+mn-ea"/>
                <a:cs typeface="+mn-cs"/>
                <a:hlinkClick r:id="rId8"/>
              </a:rPr>
              <a:t>如圖 </a:t>
            </a:r>
            <a:r>
              <a:rPr lang="en-US" altLang="zh-TW" sz="900" b="1" i="0" u="none" strike="noStrike" kern="1200" dirty="0" smtClean="0">
                <a:solidFill>
                  <a:schemeClr val="tx1"/>
                </a:solidFill>
                <a:effectLst/>
                <a:latin typeface="+mn-lt"/>
                <a:ea typeface="+mn-ea"/>
                <a:cs typeface="+mn-cs"/>
                <a:hlinkClick r:id="rId8"/>
              </a:rPr>
              <a:t>7</a:t>
            </a:r>
            <a:r>
              <a:rPr lang="zh-TW" altLang="en-US" sz="900" b="0" i="0" kern="1200" dirty="0" smtClean="0">
                <a:solidFill>
                  <a:schemeClr val="tx1"/>
                </a:solidFill>
                <a:effectLst/>
                <a:latin typeface="+mn-lt"/>
                <a:ea typeface="+mn-ea"/>
                <a:cs typeface="+mn-cs"/>
              </a:rPr>
              <a:t>所示，但我們的方法在前瞻性圖像恢復方面明顯優於 </a:t>
            </a:r>
            <a:r>
              <a:rPr lang="en-US" altLang="zh-TW" sz="900" b="0" i="0" kern="1200" dirty="0" err="1" smtClean="0">
                <a:solidFill>
                  <a:schemeClr val="tx1"/>
                </a:solidFill>
                <a:effectLst/>
                <a:latin typeface="+mn-lt"/>
                <a:ea typeface="+mn-ea"/>
                <a:cs typeface="+mn-cs"/>
              </a:rPr>
              <a:t>cGAN</a:t>
            </a:r>
            <a:r>
              <a:rPr lang="zh-TW" altLang="en-US" sz="900" b="0" i="0" kern="1200" dirty="0" smtClean="0">
                <a:solidFill>
                  <a:schemeClr val="tx1"/>
                </a:solidFill>
                <a:effectLst/>
                <a:latin typeface="+mn-lt"/>
                <a:ea typeface="+mn-ea"/>
                <a:cs typeface="+mn-cs"/>
              </a:rPr>
              <a:t>；我們的方法在顏色和輪廓恢復方面更加真實和有效。。</a:t>
            </a:r>
            <a:endParaRPr lang="en-US" altLang="zh-TW" dirty="0" smtClean="0"/>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室內設計的概念起源於美國，於經濟發展的需求演化而來，原本蓋建築物只是單純的把它蓋好就可以住了，而之後開始延伸出使用者的需求或為了更改內部環境而開始考量室內設計。</a:t>
            </a:r>
          </a:p>
          <a:p>
            <a:r>
              <a:rPr lang="zh-TW" altLang="zh-TW" sz="900" kern="1200" dirty="0" smtClean="0">
                <a:solidFill>
                  <a:schemeClr val="tx1"/>
                </a:solidFill>
                <a:effectLst/>
                <a:latin typeface="+mn-lt"/>
                <a:ea typeface="+mn-ea"/>
                <a:cs typeface="+mn-cs"/>
              </a:rPr>
              <a:t>後來室內設計逐漸從因應需求，考量環境，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沒有家就沒有你。因此室內設計在現今的社會上已成了無法缺少的一塊產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smtClean="0">
                <a:solidFill>
                  <a:schemeClr val="tx1"/>
                </a:solidFill>
                <a:effectLst/>
                <a:latin typeface="+mn-lt"/>
                <a:ea typeface="+mn-ea"/>
                <a:cs typeface="+mn-cs"/>
              </a:rPr>
              <a:t>的研究結果</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業主自身的想像力，來綜合判斷完工後的實際樣態。但往往在工程完成後，發現與當初的想像有相當大的落差，造成設計師及業主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因此室內設計業也一直不斷的進步，不斷尋求新的設計表達方式，過程中有加入</a:t>
            </a:r>
            <a:r>
              <a:rPr lang="en-US" altLang="zh-TW" sz="900" kern="1200" dirty="0" smtClean="0">
                <a:solidFill>
                  <a:schemeClr val="tx1"/>
                </a:solidFill>
                <a:effectLst/>
                <a:latin typeface="+mn-lt"/>
                <a:ea typeface="+mn-ea"/>
                <a:cs typeface="+mn-cs"/>
              </a:rPr>
              <a:t>2D</a:t>
            </a:r>
            <a:r>
              <a:rPr lang="zh-TW" altLang="zh-TW" sz="900" kern="1200" dirty="0" smtClean="0">
                <a:solidFill>
                  <a:schemeClr val="tx1"/>
                </a:solidFill>
                <a:effectLst/>
                <a:latin typeface="+mn-lt"/>
                <a:ea typeface="+mn-ea"/>
                <a:cs typeface="+mn-cs"/>
              </a:rPr>
              <a:t>的合成影像，到現在三維模型的展現，也稱作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，號稱是傻瓜都會的建模工具，而產生出大量的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建模工具也讓我們能夠了解三維模型有多麼重要，才會陸續出現多種建模工具。</a:t>
            </a: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建模的出現，</a:t>
            </a:r>
            <a:r>
              <a:rPr lang="zh-TW" altLang="zh-TW" sz="900" kern="1200" dirty="0" smtClean="0">
                <a:solidFill>
                  <a:schemeClr val="tx1"/>
                </a:solidFill>
                <a:effectLst/>
                <a:latin typeface="+mn-lt"/>
                <a:ea typeface="+mn-ea"/>
                <a:cs typeface="+mn-cs"/>
              </a:rPr>
              <a:t>也解決了許多在裝潢前設計師與客戶之間的認知差異，這些認知差異也能順利地在裝潢前順利解決。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而一個成功的設計，除了品質跟功能，在視覺上一定會具有一定的吸引力，而設計者在設計過程中，處理各種設計要素，室內環境、構造、特徵，就會產生出不同的室內設計風格。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endParaRPr lang="en-US" altLang="zh-TW" sz="900" kern="1200" dirty="0" smtClean="0">
              <a:solidFill>
                <a:schemeClr val="tx1"/>
              </a:solidFill>
              <a:effectLst/>
              <a:latin typeface="+mn-lt"/>
              <a:ea typeface="+mn-ea"/>
              <a:cs typeface="+mn-cs"/>
            </a:endParaRPr>
          </a:p>
          <a:p>
            <a:r>
              <a:rPr lang="zh-TW" altLang="en-US" sz="900" b="0" i="0" kern="1200" dirty="0" smtClean="0">
                <a:solidFill>
                  <a:schemeClr val="tx1"/>
                </a:solidFill>
                <a:effectLst/>
                <a:latin typeface="+mn-lt"/>
                <a:ea typeface="+mn-ea"/>
                <a:cs typeface="+mn-cs"/>
              </a:rPr>
              <a:t>根據 </a:t>
            </a:r>
            <a:r>
              <a:rPr lang="en-US" altLang="zh-TW" sz="900" b="0" i="0" kern="1200" dirty="0" smtClean="0">
                <a:solidFill>
                  <a:schemeClr val="tx1"/>
                </a:solidFill>
                <a:effectLst/>
                <a:latin typeface="+mn-lt"/>
                <a:ea typeface="+mn-ea"/>
                <a:cs typeface="+mn-cs"/>
              </a:rPr>
              <a:t>Simon, HA, (1975) </a:t>
            </a:r>
            <a:r>
              <a:rPr lang="zh-TW" altLang="en-US" sz="900" b="0" i="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a:t>
            </a:r>
            <a:endParaRPr lang="zh-TW" altLang="zh-TW" sz="900" kern="1200" dirty="0" smtClean="0">
              <a:solidFill>
                <a:schemeClr val="tx1"/>
              </a:solidFill>
              <a:effectLst/>
              <a:latin typeface="+mn-lt"/>
              <a:ea typeface="+mn-ea"/>
              <a:cs typeface="+mn-cs"/>
            </a:endParaRP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dirty="0" smtClean="0"/>
              <a:t>實驗結果發現事前分群會讓圖片出現一格一格的小塊圖樣，導致結構線條消失，無法讓結構保留下來，因此研究不採用分群的方式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smtClean="0"/>
              <a:t>實驗結果發現事前分群會讓圖片出現一格一格的小塊圖樣，導致結構線條消失，無法讓結構保留下來，因此研究不採用分群的方式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生成對抗網路，簡稱</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，是一種非監督式學習的方法。由</a:t>
            </a:r>
            <a:r>
              <a:rPr lang="en-US" altLang="zh-TW" sz="900" kern="1200" dirty="0" err="1" smtClean="0">
                <a:solidFill>
                  <a:schemeClr val="tx1"/>
                </a:solidFill>
                <a:effectLst/>
                <a:latin typeface="+mn-lt"/>
                <a:ea typeface="+mn-ea"/>
                <a:cs typeface="+mn-cs"/>
              </a:rPr>
              <a:t>ian</a:t>
            </a:r>
            <a:r>
              <a:rPr lang="en-US" altLang="zh-TW" sz="900" kern="1200" baseline="0" dirty="0" smtClean="0">
                <a:solidFill>
                  <a:schemeClr val="tx1"/>
                </a:solidFill>
                <a:effectLst/>
                <a:latin typeface="+mn-lt"/>
                <a:ea typeface="+mn-ea"/>
                <a:cs typeface="+mn-cs"/>
              </a:rPr>
              <a:t> </a:t>
            </a:r>
            <a:r>
              <a:rPr lang="en-US" altLang="zh-TW" sz="900" kern="1200" baseline="0" dirty="0" err="1" smtClean="0">
                <a:solidFill>
                  <a:schemeClr val="tx1"/>
                </a:solidFill>
                <a:effectLst/>
                <a:latin typeface="+mn-lt"/>
                <a:ea typeface="+mn-ea"/>
                <a:cs typeface="+mn-cs"/>
              </a:rPr>
              <a:t>goodfellow</a:t>
            </a:r>
            <a:r>
              <a:rPr lang="zh-TW" altLang="en-US" sz="900" kern="1200" baseline="0" dirty="0" smtClean="0">
                <a:solidFill>
                  <a:schemeClr val="tx1"/>
                </a:solidFill>
                <a:effectLst/>
                <a:latin typeface="+mn-lt"/>
                <a:ea typeface="+mn-ea"/>
                <a:cs typeface="+mn-cs"/>
              </a:rPr>
              <a:t>再</a:t>
            </a:r>
            <a:r>
              <a:rPr lang="en-US" altLang="zh-TW" sz="900" kern="1200" baseline="0" dirty="0" smtClean="0">
                <a:solidFill>
                  <a:schemeClr val="tx1"/>
                </a:solidFill>
                <a:effectLst/>
                <a:latin typeface="+mn-lt"/>
                <a:ea typeface="+mn-ea"/>
                <a:cs typeface="+mn-cs"/>
              </a:rPr>
              <a:t>2014</a:t>
            </a:r>
            <a:r>
              <a:rPr lang="zh-TW" altLang="en-US" sz="900" kern="1200" baseline="0" dirty="0" smtClean="0">
                <a:solidFill>
                  <a:schemeClr val="tx1"/>
                </a:solidFill>
                <a:effectLst/>
                <a:latin typeface="+mn-lt"/>
                <a:ea typeface="+mn-ea"/>
                <a:cs typeface="+mn-cs"/>
              </a:rPr>
              <a:t>年提出來，傳說中他在酒吧喝酒，不知道酒加了什麼，喝一喝酒想到</a:t>
            </a:r>
            <a:r>
              <a:rPr lang="en-US" altLang="zh-TW" sz="900" kern="1200" baseline="0" dirty="0" smtClean="0">
                <a:solidFill>
                  <a:schemeClr val="tx1"/>
                </a:solidFill>
                <a:effectLst/>
                <a:latin typeface="+mn-lt"/>
                <a:ea typeface="+mn-ea"/>
                <a:cs typeface="+mn-cs"/>
              </a:rPr>
              <a:t>GAN</a:t>
            </a:r>
            <a:r>
              <a:rPr lang="zh-TW" altLang="en-US" sz="900" kern="1200" baseline="0" dirty="0" smtClean="0">
                <a:solidFill>
                  <a:schemeClr val="tx1"/>
                </a:solidFill>
                <a:effectLst/>
                <a:latin typeface="+mn-lt"/>
                <a:ea typeface="+mn-ea"/>
                <a:cs typeface="+mn-cs"/>
              </a:rPr>
              <a:t>這個點子</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一般神經網路通常是將神經數目縮小最終輸入</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對或不對</a:t>
            </a:r>
            <a:r>
              <a:rPr lang="en-US"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是由兩個神經網路所組成，一個叫生成器原理為反向神經網路，他是將神經數目組合擴充，原本輸入</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，最後將神經數目擴充還原輸出整張圖，再來是判別器就是一般的正向神經網路，將生成後的圖片進行辨識，最後輸出</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由這兩組神經網路不斷去對抗，生成器要生成與真實圖片最像的圖片，判別器要判別出圖片的真假，一直重複輪迴，就像正派與邪派的關係，正派越強，邪派也要變強，邪派越強，正派也要跟著變強，所以這兩個會互相競爭，互相變強，這也是為什麼叫做</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的原因，最後雙方會找到一個有對手情況的最好，這就是大家經濟學熟悉的奈許均衡，達到奈許均衡也代表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網路訓練到最好。</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GAN</a:t>
            </a:r>
            <a:r>
              <a:rPr lang="zh-TW" altLang="zh-TW" sz="900" dirty="0" smtClean="0"/>
              <a:t>目前已對許多圖片</a:t>
            </a:r>
            <a:r>
              <a:rPr lang="zh-TW" altLang="en-US" sz="900" dirty="0" smtClean="0"/>
              <a:t>操作</a:t>
            </a:r>
            <a:r>
              <a:rPr lang="zh-TW" altLang="zh-TW" sz="900" dirty="0" smtClean="0"/>
              <a:t>有很成熟的技術，</a:t>
            </a:r>
            <a:r>
              <a:rPr lang="zh-TW" altLang="en-US" sz="900" dirty="0" smtClean="0"/>
              <a:t>也延伸出許多</a:t>
            </a:r>
            <a:r>
              <a:rPr lang="en-US" altLang="zh-TW" sz="900" dirty="0" smtClean="0"/>
              <a:t>GAN</a:t>
            </a:r>
            <a:r>
              <a:rPr lang="zh-TW" altLang="en-US" sz="900" dirty="0" smtClean="0"/>
              <a:t>變種，</a:t>
            </a:r>
            <a:endParaRPr lang="en-US" altLang="zh-TW" sz="900" dirty="0" smtClean="0"/>
          </a:p>
          <a:p>
            <a:r>
              <a:rPr lang="zh-TW" altLang="en-US" sz="900" dirty="0" smtClean="0"/>
              <a:t>利如</a:t>
            </a:r>
            <a:r>
              <a:rPr lang="zh-TW" altLang="zh-TW" sz="900" dirty="0" smtClean="0"/>
              <a:t>風格轉換技術，或是將白天照片變成晚上</a:t>
            </a:r>
            <a:r>
              <a:rPr lang="zh-TW" altLang="en-US" sz="900" dirty="0" smtClean="0"/>
              <a:t>的照片</a:t>
            </a:r>
            <a:r>
              <a:rPr lang="zh-TW" altLang="zh-TW" sz="900" dirty="0" smtClean="0"/>
              <a:t>，但鮮少有對室內設計的研究。</a:t>
            </a:r>
            <a:endParaRPr lang="en-US"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2021/11/1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807913"/>
          </a:xfrm>
          <a:prstGeom prst="rect">
            <a:avLst/>
          </a:prstGeom>
          <a:noFill/>
        </p:spPr>
        <p:txBody>
          <a:bodyPr wrap="square" lIns="68580" tIns="34290" rIns="68580" bIns="34290" rtlCol="0">
            <a:spAutoFit/>
          </a:bodyPr>
          <a:lstStyle/>
          <a:p>
            <a:pPr algn="ctr"/>
            <a:r>
              <a:rPr lang="zh-TW" altLang="en-US" sz="2400" dirty="0">
                <a:solidFill>
                  <a:srgbClr val="1C4885"/>
                </a:solidFill>
                <a:latin typeface="FZZhengHeiS-DB-GB" panose="02000000000000000000" pitchFamily="2" charset="0"/>
                <a:ea typeface="FZZhengHeiS-DB-GB" panose="02000000000000000000" pitchFamily="2" charset="0"/>
              </a:rPr>
              <a:t>以生成對抗網路為基礎將室內設計三維模型轉換為真實照片之研究</a:t>
            </a:r>
            <a:endParaRPr lang="en-US" altLang="zh-TW" sz="24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2928690"/>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資管碩二 </a:t>
            </a:r>
            <a:r>
              <a:rPr lang="en-US" altLang="zh-TW" dirty="0" smtClean="0">
                <a:solidFill>
                  <a:schemeClr val="tx1">
                    <a:lumMod val="75000"/>
                    <a:lumOff val="25000"/>
                  </a:schemeClr>
                </a:solidFill>
                <a:cs typeface="+mn-ea"/>
                <a:sym typeface="+mn-lt"/>
              </a:rPr>
              <a:t>10994015 </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 </a:t>
            </a:r>
            <a:r>
              <a:rPr lang="en-US" altLang="zh-TW" dirty="0" smtClean="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 廖秀莉</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室內房間會存在許多家具輪廓，透過語意分割抓取輪廓避免細節的丟失</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r>
              <a:rPr lang="zh-TW" altLang="en-US" sz="2000" b="1" dirty="0" smtClean="0">
                <a:solidFill>
                  <a:srgbClr val="1B4367"/>
                </a:solidFill>
                <a:cs typeface="+mn-ea"/>
                <a:sym typeface="+mn-lt"/>
              </a:rPr>
              <a:t>加入影像濾波層</a:t>
            </a:r>
            <a:endParaRPr lang="zh-CN" altLang="en-US" sz="2000" b="1" dirty="0">
              <a:solidFill>
                <a:srgbClr val="1B4367"/>
              </a:solidFill>
              <a:cs typeface="+mn-ea"/>
              <a:sym typeface="+mn-lt"/>
            </a:endParaRPr>
          </a:p>
        </p:txBody>
      </p:sp>
      <p:sp>
        <p:nvSpPr>
          <p:cNvPr id="10" name="TextBox 13"/>
          <p:cNvSpPr txBox="1"/>
          <p:nvPr/>
        </p:nvSpPr>
        <p:spPr>
          <a:xfrm>
            <a:off x="871788" y="263307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86436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mj-ea"/>
                <a:ea typeface="+mj-ea"/>
              </a:rPr>
              <a:t>Jinsung</a:t>
            </a:r>
            <a:r>
              <a:rPr lang="en-US" altLang="zh-TW" sz="1600" dirty="0">
                <a:latin typeface="+mj-ea"/>
                <a:ea typeface="+mj-ea"/>
              </a:rPr>
              <a:t> Kim </a:t>
            </a:r>
            <a:r>
              <a:rPr lang="zh-TW" altLang="en-US" sz="1600" dirty="0" smtClean="0">
                <a:latin typeface="+mj-ea"/>
                <a:ea typeface="+mj-ea"/>
              </a:rPr>
              <a:t>等人建立好的風格辨識模型進行辨識。</a:t>
            </a:r>
            <a:endParaRPr lang="zh-TW" altLang="zh-TW" sz="1600" dirty="0">
              <a:latin typeface="+mj-ea"/>
              <a:ea typeface="+mj-ea"/>
            </a:endParaRPr>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8"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語意切割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3"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生成真實照片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253502"/>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zh-TW" sz="2000" dirty="0" smtClean="0"/>
              <a:t>使用</a:t>
            </a:r>
            <a:r>
              <a:rPr lang="en-US" altLang="zh-TW" sz="2000" dirty="0" smtClean="0"/>
              <a:t>GAN pix2pix</a:t>
            </a:r>
            <a:r>
              <a:rPr lang="zh-TW" altLang="zh-TW" sz="2000" dirty="0" smtClean="0"/>
              <a:t>將三維模型生成出真實照片</a:t>
            </a:r>
          </a:p>
          <a:p>
            <a:pPr>
              <a:lnSpc>
                <a:spcPct val="150000"/>
              </a:lnSpc>
            </a:pPr>
            <a:r>
              <a:rPr lang="en-US" altLang="zh-TW" sz="2000" dirty="0" smtClean="0"/>
              <a:t>B.</a:t>
            </a:r>
            <a:r>
              <a:rPr lang="zh-TW" altLang="zh-TW" sz="2000" dirty="0" smtClean="0"/>
              <a:t>在使用語意切割、</a:t>
            </a:r>
            <a:r>
              <a:rPr lang="en-US" altLang="zh-TW" sz="2000" dirty="0" smtClean="0"/>
              <a:t>pix2pix</a:t>
            </a:r>
            <a:r>
              <a:rPr lang="zh-TW" altLang="zh-TW" sz="2000" dirty="0" smtClean="0"/>
              <a:t>加入引導濾波器，增強輪廓、解決雜訊問題</a:t>
            </a:r>
            <a:r>
              <a:rPr lang="en-US" altLang="zh-TW" sz="2000" dirty="0" smtClean="0"/>
              <a:t/>
            </a:r>
            <a:br>
              <a:rPr lang="en-US" altLang="zh-TW" sz="2000" dirty="0" smtClean="0"/>
            </a:b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挑選出效果最佳的照片，產生出特定風格之照片，並丟入</a:t>
            </a:r>
            <a:r>
              <a:rPr lang="en-US" altLang="zh-TW" sz="2000" dirty="0" err="1">
                <a:latin typeface="微軟正黑體" panose="020B0604030504040204" pitchFamily="34" charset="-120"/>
                <a:ea typeface="微軟正黑體" panose="020B0604030504040204" pitchFamily="34" charset="-120"/>
              </a:rPr>
              <a:t>Jinsung</a:t>
            </a:r>
            <a:r>
              <a:rPr lang="en-US" altLang="zh-TW" sz="2000" dirty="0">
                <a:latin typeface="微軟正黑體" panose="020B0604030504040204" pitchFamily="34" charset="-120"/>
                <a:ea typeface="微軟正黑體" panose="020B0604030504040204" pitchFamily="34" charset="-120"/>
              </a:rPr>
              <a:t> Kim</a:t>
            </a:r>
            <a:r>
              <a:rPr lang="zh-TW" altLang="zh-TW" sz="2000" dirty="0" smtClean="0"/>
              <a:t>模型</a:t>
            </a:r>
            <a:r>
              <a:rPr lang="zh-TW" altLang="zh-TW" sz="2000" dirty="0"/>
              <a:t>進行風格辨識</a:t>
            </a:r>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滿足客戶需求，也希望產出來的結果能夠幫助室內設計產業。</a:t>
            </a:r>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使用深度學習模型對參考圖像進行室內設計風格的隨機檢測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使用深度學習和</a:t>
            </a:r>
            <a:r>
              <a:rPr lang="en-US" altLang="zh-TW" sz="1600" dirty="0" smtClean="0"/>
              <a:t>CNN</a:t>
            </a:r>
            <a:r>
              <a:rPr lang="zh-TW" altLang="en-US" sz="1600" dirty="0" smtClean="0"/>
              <a:t>辨識室內設計風格</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解決照片中雨痕問題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a:t>生成器包含</a:t>
            </a:r>
            <a:r>
              <a:rPr lang="en-US" altLang="zh-TW" sz="1600" dirty="0"/>
              <a:t>:</a:t>
            </a:r>
            <a:r>
              <a:rPr lang="zh-TW" altLang="en-US" sz="1600" dirty="0"/>
              <a:t>多尺度加權</a:t>
            </a:r>
            <a:r>
              <a:rPr lang="en-US" altLang="zh-TW" sz="1600" dirty="0"/>
              <a:t>model</a:t>
            </a:r>
            <a:r>
              <a:rPr lang="zh-TW" altLang="en-US" sz="1600" dirty="0"/>
              <a:t>、改進空間</a:t>
            </a:r>
            <a:r>
              <a:rPr lang="en-US" altLang="zh-TW" sz="1600" dirty="0"/>
              <a:t>Model</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卷積、</a:t>
            </a:r>
            <a:r>
              <a:rPr lang="en-US" altLang="zh-TW" sz="1600" dirty="0"/>
              <a:t>batch-normalization</a:t>
            </a:r>
            <a:r>
              <a:rPr lang="zh-TW" altLang="en-US" sz="1600" dirty="0"/>
              <a:t>、</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a:t>GAN:MWA-</a:t>
            </a:r>
            <a:r>
              <a:rPr lang="en-US" altLang="zh-TW" sz="1600" dirty="0" err="1"/>
              <a:t>GANet</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a:t>準確定位雨條紋的位置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參考前人數據集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此研究的數據集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:400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隨著</a:t>
            </a:r>
            <a:r>
              <a:rPr lang="en-US" altLang="zh-TW" sz="1600" dirty="0" smtClean="0"/>
              <a:t>GAN</a:t>
            </a:r>
            <a:r>
              <a:rPr lang="zh-TW" altLang="en-US" sz="1600" dirty="0" smtClean="0"/>
              <a:t>風格轉換的發展，將除霧的工作想像為風格轉換的工作</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中加入影像濾波層，以最大限度保留模糊圖像的邊緣細節</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1938992"/>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影像平化後進行下採樣獲得較</a:t>
            </a:r>
            <a:r>
              <a:rPr lang="zh-TW" altLang="en-US" dirty="0" smtClean="0"/>
              <a:t>清晰</a:t>
            </a:r>
            <a:endParaRPr lang="en-US" altLang="zh-TW" dirty="0" smtClean="0"/>
          </a:p>
          <a:p>
            <a:pPr>
              <a:lnSpc>
                <a:spcPct val="150000"/>
              </a:lnSpc>
            </a:pPr>
            <a:r>
              <a:rPr lang="zh-TW" altLang="en-US" dirty="0" smtClean="0"/>
              <a:t>的圖片</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a:t>:</a:t>
            </a:r>
            <a:r>
              <a:rPr lang="zh-TW" altLang="en-US" dirty="0"/>
              <a:t>判別器接受生成器的輸出，判斷生成的圖像是否是真實清晰的圖像。基本操作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08215"/>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由於閔式文化逐漸沒落，透過人工智慧保存閔式</a:t>
            </a:r>
            <a:r>
              <a:rPr lang="zh-TW" altLang="en-US" sz="1800" dirty="0" smtClean="0"/>
              <a:t>文化</a:t>
            </a:r>
            <a:endParaRPr lang="en-US" altLang="zh-TW" sz="1800" dirty="0" smtClean="0"/>
          </a:p>
          <a:p>
            <a:pPr marL="342900" indent="-342900">
              <a:lnSpc>
                <a:spcPct val="150000"/>
              </a:lnSpc>
              <a:buFont typeface="+mj-lt"/>
              <a:buAutoNum type="arabicPeriod"/>
            </a:pPr>
            <a:r>
              <a:rPr lang="zh-TW" altLang="en-US" sz="1800" dirty="0"/>
              <a:t>設計遊戲場景，需要閔式建築不須花費時間採景，利用風格轉換將美式風格之建築轉換為閔式建築，降低開發遊戲之門檻，讓沒有繪圖能力的遊戲開發者也能夠取 得其所需的遊戲場景。</a:t>
            </a:r>
            <a:endParaRPr lang="en-US" altLang="zh-TW" sz="1800" dirty="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977" y="3501868"/>
            <a:ext cx="2532631" cy="1419319"/>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302" y="3460346"/>
            <a:ext cx="2217779" cy="1460841"/>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97572"/>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a:t>:</a:t>
            </a:r>
            <a:r>
              <a:rPr lang="zh-TW" altLang="en-US" sz="1600" dirty="0"/>
              <a:t>非監督式學習，不需要對應圖片集可訓練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進行語意分割將結果分為建築物及背景，在萃取建築物特徵進行訓練</a:t>
            </a:r>
            <a:endParaRPr lang="en-US" altLang="zh-TW" sz="1600" dirty="0"/>
          </a:p>
          <a:p>
            <a:pPr marL="285750" indent="-285750">
              <a:lnSpc>
                <a:spcPct val="150000"/>
              </a:lnSpc>
              <a:buFont typeface="Wingdings" panose="05000000000000000000" pitchFamily="2" charset="2"/>
              <a:buChar char="Ø"/>
            </a:pPr>
            <a:r>
              <a:rPr lang="en-US" altLang="zh-TW" sz="1600" dirty="0" err="1"/>
              <a:t>InstaGAN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a:latin typeface="微軟正黑體" panose="020B0604030504040204" pitchFamily="34" charset="-120"/>
                <a:ea typeface="微軟正黑體" panose="020B0604030504040204" pitchFamily="34" charset="-120"/>
              </a:rPr>
              <a:t>房子從只供居住，</a:t>
            </a:r>
            <a:r>
              <a:rPr lang="zh-TW" altLang="zh-TW" sz="1600" dirty="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a:latin typeface="微軟正黑體" panose="020B0604030504040204" pitchFamily="34" charset="-120"/>
                <a:ea typeface="微軟正黑體" panose="020B0604030504040204" pitchFamily="34" charset="-120"/>
              </a:rPr>
              <a:t>後來室內設計逐漸從因應需求，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r>
              <a:rPr lang="zh-CN" altLang="en-US" sz="1600" dirty="0" smtClean="0">
                <a:solidFill>
                  <a:schemeClr val="tx1">
                    <a:lumMod val="75000"/>
                    <a:lumOff val="25000"/>
                  </a:schemeClr>
                </a:solidFill>
                <a:cs typeface="+mn-ea"/>
                <a:sym typeface="+mn-lt"/>
              </a:rPr>
              <a:t>， </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539157"/>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400657"/>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將塗轉為遮罩</a:t>
            </a:r>
            <a:endParaRPr lang="en-US" altLang="zh-TW" sz="1800" b="1" dirty="0" smtClean="0"/>
          </a:p>
          <a:p>
            <a:pPr>
              <a:lnSpc>
                <a:spcPct val="150000"/>
              </a:lnSpc>
            </a:pPr>
            <a:r>
              <a:rPr lang="en-US" altLang="zh-TW" sz="1800" b="1" dirty="0"/>
              <a:t>	</a:t>
            </a:r>
            <a:r>
              <a:rPr lang="zh-TW" altLang="en-US" sz="1600" dirty="0" smtClean="0"/>
              <a:t>將建築物以外的部分轉換為遮罩</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692497"/>
          </a:xfrm>
          <a:prstGeom prst="rect">
            <a:avLst/>
          </a:prstGeom>
          <a:noFill/>
          <a:ln w="9525">
            <a:noFill/>
            <a:miter/>
          </a:ln>
        </p:spPr>
        <p:txBody>
          <a:bodyPr wrap="square" lIns="0" tIns="0" rIns="0" bIns="0">
            <a:spAutoFit/>
          </a:bodyPr>
          <a:lstStyle/>
          <a:p>
            <a:r>
              <a:rPr lang="zh-TW" altLang="en-US" sz="1800" dirty="0" smtClean="0"/>
              <a:t>語意分割、將圖片轉換為遮罩再去背景</a:t>
            </a:r>
            <a:endParaRPr lang="en-US" altLang="zh-TW" sz="1600" dirty="0" smtClean="0"/>
          </a:p>
          <a:p>
            <a:pPr>
              <a:lnSpc>
                <a:spcPct val="150000"/>
              </a:lnSpc>
            </a:pP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en-US" altLang="zh-TW" dirty="0" smtClean="0">
                <a:solidFill>
                  <a:schemeClr val="tx1">
                    <a:lumMod val="75000"/>
                    <a:lumOff val="25000"/>
                  </a:schemeClr>
                </a:solidFill>
                <a:cs typeface="+mn-ea"/>
                <a:sym typeface="+mn-lt"/>
              </a:rPr>
              <a:t>3D</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因為爽</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56966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風格轉換已成流行，如修圖軟體的濾鏡就是一種風格轉換，但濾鏡風格有限，無法突發奇想自己想要的特效，如梵谷化風等。</a:t>
            </a:r>
            <a:endParaRPr lang="en-US" altLang="zh-TW" sz="1800" dirty="0" smtClean="0"/>
          </a:p>
          <a:p>
            <a:pPr marL="342900" indent="-342900">
              <a:lnSpc>
                <a:spcPct val="150000"/>
              </a:lnSpc>
              <a:buFont typeface="+mj-lt"/>
              <a:buAutoNum type="arabicPeriod"/>
            </a:pPr>
            <a:r>
              <a:rPr lang="zh-TW" altLang="en-US" sz="1600" dirty="0"/>
              <a:t>解決</a:t>
            </a:r>
            <a:r>
              <a:rPr lang="en-US" altLang="zh-TW" sz="1600" dirty="0"/>
              <a:t>CNN</a:t>
            </a:r>
            <a:r>
              <a:rPr lang="zh-TW" altLang="en-US" sz="1600" dirty="0"/>
              <a:t>轉換風格無法對局部進行控制，導致轉換後主要結構產生改變</a:t>
            </a:r>
            <a:endParaRPr lang="en-US" altLang="zh-TW" sz="16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產生器架構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濾波器</a:t>
            </a:r>
            <a:r>
              <a:rPr lang="en-US" altLang="zh-TW" sz="1800" dirty="0"/>
              <a:t>=9</a:t>
            </a:r>
            <a:r>
              <a:rPr lang="zh-TW" altLang="en-US" sz="1800" dirty="0"/>
              <a:t>、</a:t>
            </a:r>
            <a:r>
              <a:rPr lang="en-US" altLang="zh-TW" sz="1800" dirty="0"/>
              <a:t>27</a:t>
            </a:r>
            <a:r>
              <a:rPr lang="zh-TW" altLang="en-US" sz="1800" dirty="0"/>
              <a:t>、</a:t>
            </a:r>
            <a:r>
              <a:rPr lang="en-US" altLang="zh-TW" sz="1800" dirty="0"/>
              <a:t>81</a:t>
            </a:r>
            <a:r>
              <a:rPr lang="zh-TW" altLang="en-US" sz="1800" dirty="0"/>
              <a:t>、</a:t>
            </a:r>
            <a:r>
              <a:rPr lang="en-US" altLang="zh-TW" sz="1800" dirty="0"/>
              <a:t>27</a:t>
            </a:r>
            <a:r>
              <a:rPr lang="zh-TW" altLang="en-US" sz="1800" dirty="0"/>
              <a:t>、</a:t>
            </a:r>
            <a:r>
              <a:rPr lang="en-US" altLang="zh-TW" sz="1800" dirty="0"/>
              <a:t>9</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a:t>卷積核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en-US" altLang="zh-TW" sz="1800" dirty="0" err="1"/>
              <a:t>BatchNormalization</a:t>
            </a:r>
            <a:endParaRPr lang="en-US" altLang="zh-TW" sz="1800" dirty="0"/>
          </a:p>
          <a:p>
            <a:pPr marL="628650" lvl="1" indent="-285750">
              <a:buFont typeface="Wingdings" panose="05000000000000000000" pitchFamily="2" charset="2"/>
              <a:buChar char="Ø"/>
            </a:pPr>
            <a:r>
              <a:rPr lang="zh-TW" altLang="en-US" sz="1800" dirty="0"/>
              <a:t>激活函數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492990"/>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a:t>濾波器</a:t>
            </a:r>
            <a:r>
              <a:rPr lang="en-US" altLang="zh-TW" sz="1800" dirty="0"/>
              <a:t>:32</a:t>
            </a:r>
            <a:r>
              <a:rPr lang="zh-TW" altLang="en-US" sz="1800" dirty="0"/>
              <a:t>、</a:t>
            </a:r>
            <a:r>
              <a:rPr lang="en-US" altLang="zh-TW" sz="1800" dirty="0"/>
              <a:t>64</a:t>
            </a:r>
          </a:p>
          <a:p>
            <a:pPr marL="628650" lvl="1" indent="-285750">
              <a:buFont typeface="Wingdings" panose="05000000000000000000" pitchFamily="2" charset="2"/>
              <a:buChar char="Ø"/>
            </a:pPr>
            <a:r>
              <a:rPr lang="zh-TW" altLang="en-US" sz="1800" dirty="0"/>
              <a:t>卷積核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:69.8%(Top-1)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TotalTime>
  <Words>5993</Words>
  <Application>Microsoft Office PowerPoint</Application>
  <PresentationFormat>如螢幕大小 (16:9)</PresentationFormat>
  <Paragraphs>446</Paragraphs>
  <Slides>66</Slides>
  <Notes>66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66</vt:i4>
      </vt:variant>
    </vt:vector>
  </HeadingPairs>
  <TitlesOfParts>
    <vt:vector size="75"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李承諺</cp:lastModifiedBy>
  <cp:revision>112</cp:revision>
  <dcterms:created xsi:type="dcterms:W3CDTF">2016-05-20T12:59:00Z</dcterms:created>
  <dcterms:modified xsi:type="dcterms:W3CDTF">2021-10-31T19:48:11Z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